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8" r:id="rId9"/>
    <p:sldId id="262" r:id="rId10"/>
    <p:sldId id="263" r:id="rId11"/>
    <p:sldId id="264" r:id="rId12"/>
    <p:sldId id="265" r:id="rId13"/>
    <p:sldId id="266" r:id="rId14"/>
  </p:sldIdLst>
  <p:sldSz cx="24384000" cy="13716000"/>
  <p:notesSz cx="6858000" cy="9144000"/>
  <p:embeddedFontLst>
    <p:embeddedFont>
      <p:font typeface="나눔고딕 Light" panose="020D0904000000000000" pitchFamily="34" charset="-127"/>
      <p:regular r:id="rId16"/>
    </p:embeddedFont>
    <p:embeddedFont>
      <p:font typeface="나눔고딕" panose="020D0604000000000000" pitchFamily="34" charset="-127"/>
      <p:regular r:id="rId17"/>
      <p:bold r:id="rId18"/>
    </p:embeddedFont>
    <p:embeddedFont>
      <p:font typeface="나눔고딕 ExtraBold" panose="020D0604000000000000" pitchFamily="34" charset="-127"/>
      <p:bold r:id="rId19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DCDEE0"/>
        </a:solidFill>
        <a:effectLst/>
        <a:uFillTx/>
        <a:latin typeface="+mj-lt"/>
        <a:ea typeface="+mj-ea"/>
        <a:cs typeface="+mj-cs"/>
        <a:sym typeface="Apple SD 산돌고딕 Neo 볼드체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나눔고딕" panose="020D0604000000000000" pitchFamily="50" charset="-127"/>
        <a:ea typeface="나눔고딕" panose="020D0604000000000000" pitchFamily="50" charset="-127"/>
        <a:cs typeface="나눔고딕" panose="020D0604000000000000" pitchFamily="50" charset="-127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텍스트"/>
          <p:cNvSpPr txBox="1">
            <a:spLocks noGrp="1"/>
          </p:cNvSpPr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1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3장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16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7" name="양쪽에 캐비닛이 있고 배경에는 계단이 있는 목조 통로"/>
          <p:cNvSpPr>
            <a:spLocks noGrp="1"/>
          </p:cNvSpPr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18" name="밤에 조명을 비춘 현대식 주택의 앞면"/>
          <p:cNvSpPr>
            <a:spLocks noGrp="1"/>
          </p:cNvSpPr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19" name="밤에 조명을 비춘 넓은 계단이 있는 현대식 주택의 앞면"/>
          <p:cNvSpPr>
            <a:spLocks noGrp="1"/>
          </p:cNvSpPr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20" name="제목 텍스트"/>
          <p:cNvSpPr txBox="1">
            <a:spLocks noGrp="1"/>
          </p:cNvSpPr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5800"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12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122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1장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130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1" name="밤에 조명을 비춘 현대식 주택의 앞면"/>
          <p:cNvSpPr>
            <a:spLocks noGrp="1"/>
          </p:cNvSpPr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32" name="제목 텍스트"/>
          <p:cNvSpPr txBox="1">
            <a:spLocks noGrp="1"/>
          </p:cNvSpPr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5800"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13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13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여기에 인용을 입력하십시오.”"/>
          <p:cNvSpPr txBox="1">
            <a:spLocks noGrp="1"/>
          </p:cNvSpPr>
          <p:nvPr>
            <p:ph type="body" sz="quarter" idx="21"/>
          </p:nvPr>
        </p:nvSpPr>
        <p:spPr>
          <a:xfrm>
            <a:off x="2387600" y="6032816"/>
            <a:ext cx="19621500" cy="90106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1pPr>
          </a:lstStyle>
          <a:p>
            <a:r>
              <a:rPr dirty="0"/>
              <a:t>“</a:t>
            </a:r>
            <a:r>
              <a:rPr dirty="0" err="1"/>
              <a:t>여기에</a:t>
            </a:r>
            <a:r>
              <a:rPr dirty="0"/>
              <a:t> </a:t>
            </a:r>
            <a:r>
              <a:rPr dirty="0" err="1"/>
              <a:t>인용을</a:t>
            </a:r>
            <a:r>
              <a:rPr dirty="0"/>
              <a:t> </a:t>
            </a:r>
            <a:r>
              <a:rPr dirty="0" err="1"/>
              <a:t>입력하십시오</a:t>
            </a:r>
            <a:r>
              <a:rPr dirty="0"/>
              <a:t>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387600" y="8953500"/>
            <a:ext cx="19621500" cy="68736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3800" i="1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1pPr>
          </a:lstStyle>
          <a:p>
            <a:r>
              <a:rPr dirty="0"/>
              <a:t>–Johnny Appleseed</a:t>
            </a:r>
          </a:p>
        </p:txBody>
      </p:sp>
      <p:sp>
        <p:nvSpPr>
          <p:cNvPr id="14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밤에 조명을 비춘 현대식 주택의 앞면"/>
          <p:cNvSpPr>
            <a:spLocks noGrp="1"/>
          </p:cNvSpPr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15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수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2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3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24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이름"/>
          <p:cNvSpPr txBox="1">
            <a:spLocks noGrp="1"/>
          </p:cNvSpPr>
          <p:nvPr>
            <p:ph type="body" sz="quarter" idx="21"/>
          </p:nvPr>
        </p:nvSpPr>
        <p:spPr>
          <a:xfrm>
            <a:off x="11416451" y="12505284"/>
            <a:ext cx="1308050" cy="87203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</a:lstStyle>
          <a:p>
            <a:r>
              <a:rPr dirty="0" err="1"/>
              <a:t>이름</a:t>
            </a:r>
            <a:endParaRPr dirty="0"/>
          </a:p>
        </p:txBody>
      </p:sp>
      <p:sp>
        <p:nvSpPr>
          <p:cNvPr id="26" name="프로젝트"/>
          <p:cNvSpPr txBox="1">
            <a:spLocks noGrp="1"/>
          </p:cNvSpPr>
          <p:nvPr>
            <p:ph type="body" sz="quarter" idx="22"/>
          </p:nvPr>
        </p:nvSpPr>
        <p:spPr>
          <a:xfrm>
            <a:off x="613423" y="10146288"/>
            <a:ext cx="1256755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 err="1"/>
              <a:t>프로젝트</a:t>
            </a:r>
            <a:endParaRPr dirty="0"/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23"/>
          </p:nvPr>
        </p:nvSpPr>
        <p:spPr>
          <a:xfrm>
            <a:off x="555919" y="12559288"/>
            <a:ext cx="897683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28" name="클라이언트"/>
          <p:cNvSpPr txBox="1">
            <a:spLocks noGrp="1"/>
          </p:cNvSpPr>
          <p:nvPr>
            <p:ph type="body" sz="quarter" idx="24"/>
          </p:nvPr>
        </p:nvSpPr>
        <p:spPr>
          <a:xfrm>
            <a:off x="9681976" y="12559288"/>
            <a:ext cx="1545296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 err="1"/>
              <a:t>클라이언트</a:t>
            </a:r>
            <a:endParaRPr dirty="0"/>
          </a:p>
        </p:txBody>
      </p:sp>
      <p:sp>
        <p:nvSpPr>
          <p:cNvPr id="29" name="DATE"/>
          <p:cNvSpPr txBox="1">
            <a:spLocks noGrp="1"/>
          </p:cNvSpPr>
          <p:nvPr>
            <p:ph type="body" sz="quarter" idx="25"/>
          </p:nvPr>
        </p:nvSpPr>
        <p:spPr>
          <a:xfrm>
            <a:off x="2153390" y="12505284"/>
            <a:ext cx="1753685" cy="87203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30" name="밤에 조명을 비춘 현대식 주택의 앞면"/>
          <p:cNvSpPr>
            <a:spLocks noGrp="1"/>
          </p:cNvSpPr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1" name="제목 텍스트"/>
          <p:cNvSpPr txBox="1">
            <a:spLocks noGrp="1"/>
          </p:cNvSpPr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5800"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  <a:lvl2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3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수평으로 4장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41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42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endParaRPr dirty="0"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sp>
        <p:nvSpPr>
          <p:cNvPr id="4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4" name="이름"/>
          <p:cNvSpPr txBox="1">
            <a:spLocks noGrp="1"/>
          </p:cNvSpPr>
          <p:nvPr>
            <p:ph type="body" sz="quarter" idx="21"/>
          </p:nvPr>
        </p:nvSpPr>
        <p:spPr>
          <a:xfrm>
            <a:off x="11416451" y="12505284"/>
            <a:ext cx="1308050" cy="87203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</a:lstStyle>
          <a:p>
            <a:r>
              <a:rPr dirty="0" err="1"/>
              <a:t>이름</a:t>
            </a:r>
            <a:endParaRPr dirty="0"/>
          </a:p>
        </p:txBody>
      </p:sp>
      <p:sp>
        <p:nvSpPr>
          <p:cNvPr id="45" name="프로젝트"/>
          <p:cNvSpPr txBox="1">
            <a:spLocks noGrp="1"/>
          </p:cNvSpPr>
          <p:nvPr>
            <p:ph type="body" sz="quarter" idx="22"/>
          </p:nvPr>
        </p:nvSpPr>
        <p:spPr>
          <a:xfrm>
            <a:off x="613423" y="10146288"/>
            <a:ext cx="1256755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 err="1"/>
              <a:t>프로젝트</a:t>
            </a:r>
            <a:endParaRPr dirty="0"/>
          </a:p>
        </p:txBody>
      </p:sp>
      <p:sp>
        <p:nvSpPr>
          <p:cNvPr id="46" name="DATE"/>
          <p:cNvSpPr txBox="1">
            <a:spLocks noGrp="1"/>
          </p:cNvSpPr>
          <p:nvPr>
            <p:ph type="body" sz="quarter" idx="23"/>
          </p:nvPr>
        </p:nvSpPr>
        <p:spPr>
          <a:xfrm>
            <a:off x="555919" y="12559288"/>
            <a:ext cx="897683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47" name="클라이언트"/>
          <p:cNvSpPr txBox="1">
            <a:spLocks noGrp="1"/>
          </p:cNvSpPr>
          <p:nvPr>
            <p:ph type="body" sz="quarter" idx="24"/>
          </p:nvPr>
        </p:nvSpPr>
        <p:spPr>
          <a:xfrm>
            <a:off x="9681976" y="12559288"/>
            <a:ext cx="1545296" cy="47192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 err="1"/>
              <a:t>클라이언트</a:t>
            </a:r>
            <a:endParaRPr dirty="0"/>
          </a:p>
        </p:txBody>
      </p:sp>
      <p:sp>
        <p:nvSpPr>
          <p:cNvPr id="48" name="DATE"/>
          <p:cNvSpPr txBox="1">
            <a:spLocks noGrp="1"/>
          </p:cNvSpPr>
          <p:nvPr>
            <p:ph type="body" sz="quarter" idx="25"/>
          </p:nvPr>
        </p:nvSpPr>
        <p:spPr>
          <a:xfrm>
            <a:off x="2153390" y="12505284"/>
            <a:ext cx="1753685" cy="87203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49" name="밤에 조명을 비춘 넓은 계단이 있는 현대식 주택의 앞면"/>
          <p:cNvSpPr>
            <a:spLocks noGrp="1"/>
          </p:cNvSpPr>
          <p:nvPr>
            <p:ph type="pic" sz="half" idx="26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50" name="회색 타일과 욕조가 있는 현대식 화장실"/>
          <p:cNvSpPr>
            <a:spLocks noGrp="1"/>
          </p:cNvSpPr>
          <p:nvPr>
            <p:ph type="pic" sz="quarter" idx="27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51" name="큰 창문이 있는 현대식 거실"/>
          <p:cNvSpPr>
            <a:spLocks noGrp="1"/>
          </p:cNvSpPr>
          <p:nvPr>
            <p:ph type="pic" sz="quarter" idx="28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52" name="양쪽에 캐비닛이 있고 배경에는 계단이 있는 목조 통로"/>
          <p:cNvSpPr>
            <a:spLocks noGrp="1"/>
          </p:cNvSpPr>
          <p:nvPr>
            <p:ph type="pic" sz="half" idx="29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53" name="제목 텍스트"/>
          <p:cNvSpPr txBox="1">
            <a:spLocks noGrp="1"/>
          </p:cNvSpPr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5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5800"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  <a:lvl2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5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텍스트"/>
          <p:cNvSpPr txBox="1">
            <a:spLocks noGrp="1"/>
          </p:cNvSpPr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  <a:sym typeface="Apple SD 산돌고딕 Neo 볼드체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63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양쪽에 캐비닛이 있고 배경에는 계단이 있는 목조 통로"/>
          <p:cNvSpPr>
            <a:spLocks noGrp="1"/>
          </p:cNvSpPr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71" name="제목 텍스트"/>
          <p:cNvSpPr txBox="1">
            <a:spLocks noGrp="1"/>
          </p:cNvSpPr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sz="9000" cap="all">
                <a:solidFill>
                  <a:srgbClr val="DEDEDE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 Bold Condensed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7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7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제목 텍스트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8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제목 텍스트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89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/>
            </a:lvl1pPr>
            <a:lvl2pPr>
              <a:buBlip>
                <a:blip r:embed="rId2"/>
              </a:buBlip>
              <a:defRPr/>
            </a:lvl2pPr>
            <a:lvl3pPr>
              <a:buBlip>
                <a:blip r:embed="rId2"/>
              </a:buBlip>
              <a:defRPr/>
            </a:lvl3pPr>
            <a:lvl4pPr>
              <a:buBlip>
                <a:blip r:embed="rId2"/>
              </a:buBlip>
              <a:defRPr/>
            </a:lvl4pPr>
            <a:lvl5pPr>
              <a:buBlip>
                <a:blip r:embed="rId2"/>
              </a:buBlip>
              <a:defRPr/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9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양쪽에 캐비닛이 있고 배경에는 계단이 있는 목조 통로"/>
          <p:cNvSpPr>
            <a:spLocks noGrp="1"/>
          </p:cNvSpPr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98" name="제목 텍스트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9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10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/>
            </a:lvl1pPr>
            <a:lvl2pPr>
              <a:buBlip>
                <a:blip r:embed="rId2"/>
              </a:buBlip>
              <a:defRPr/>
            </a:lvl2pPr>
            <a:lvl3pPr>
              <a:buBlip>
                <a:blip r:embed="rId2"/>
              </a:buBlip>
              <a:defRPr/>
            </a:lvl3pPr>
            <a:lvl4pPr>
              <a:buBlip>
                <a:blip r:embed="rId2"/>
              </a:buBlip>
              <a:defRPr/>
            </a:lvl4pPr>
            <a:lvl5pPr>
              <a:buBlip>
                <a:blip r:embed="rId2"/>
              </a:buBlip>
              <a:defRPr/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10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558AA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4" name="제목 텍스트"/>
          <p:cNvSpPr txBox="1">
            <a:spLocks noGrp="1"/>
          </p:cNvSpPr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5" name="01"/>
          <p:cNvSpPr txBox="1">
            <a:spLocks noGrp="1"/>
          </p:cNvSpPr>
          <p:nvPr>
            <p:ph type="sldNum" sz="quarter" idx="2"/>
          </p:nvPr>
        </p:nvSpPr>
        <p:spPr>
          <a:xfrm>
            <a:off x="11866474" y="13348405"/>
            <a:ext cx="674865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나눔고딕" panose="020D0604000000000000" pitchFamily="50" charset="-127"/>
                <a:sym typeface="Helvetica Neue"/>
              </a:defRPr>
            </a:lvl1pPr>
          </a:lstStyle>
          <a:p>
            <a:fld id="{86CB4B4D-7CA3-9044-876B-883B54F8677D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Apple SD 산돌고딕 Neo 일반체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나눔고딕 Light" panose="020D0904000000000000" pitchFamily="50" charset="-127"/>
          <a:ea typeface="나눔고딕 Light" panose="020D0904000000000000" pitchFamily="50" charset="-127"/>
          <a:cs typeface="+mn-cs"/>
          <a:sym typeface="Apple SD 산돌고딕 Neo 일반체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+mn-lt"/>
          <a:ea typeface="+mn-ea"/>
          <a:cs typeface="+mn-cs"/>
          <a:sym typeface="Apple SD 산돌고딕 Neo 일반체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+mn-lt"/>
          <a:ea typeface="+mn-ea"/>
          <a:cs typeface="+mn-cs"/>
          <a:sym typeface="Apple SD 산돌고딕 Neo 일반체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+mn-lt"/>
          <a:ea typeface="+mn-ea"/>
          <a:cs typeface="+mn-cs"/>
          <a:sym typeface="Apple SD 산돌고딕 Neo 일반체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+mn-lt"/>
          <a:ea typeface="+mn-ea"/>
          <a:cs typeface="+mn-cs"/>
          <a:sym typeface="Apple SD 산돌고딕 Neo 일반체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위성은 김수겸 구자현 강민구 연민석 이원규"/>
          <p:cNvSpPr txBox="1">
            <a:spLocks noGrp="1"/>
          </p:cNvSpPr>
          <p:nvPr>
            <p:ph type="body" idx="21"/>
          </p:nvPr>
        </p:nvSpPr>
        <p:spPr>
          <a:xfrm>
            <a:off x="11416451" y="12505284"/>
            <a:ext cx="11849398" cy="872034"/>
          </a:xfrm>
          <a:prstGeom prst="rect">
            <a:avLst/>
          </a:prstGeom>
        </p:spPr>
        <p:txBody>
          <a:bodyPr/>
          <a:lstStyle>
            <a:lvl1pPr>
              <a:def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lvl1pPr>
          </a:lstStyle>
          <a:p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위성은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김수겸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구자현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강민구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연민석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이원규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8" name="프로젝트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프로젝트</a:t>
            </a:r>
            <a:endParaRPr dirty="0"/>
          </a:p>
        </p:txBody>
      </p:sp>
      <p:sp>
        <p:nvSpPr>
          <p:cNvPr id="169" name="발표"/>
          <p:cNvSpPr txBox="1">
            <a:spLocks noGrp="1"/>
          </p:cNvSpPr>
          <p:nvPr>
            <p:ph type="body" idx="23"/>
          </p:nvPr>
        </p:nvSpPr>
        <p:spPr>
          <a:xfrm>
            <a:off x="637327" y="12560299"/>
            <a:ext cx="734866" cy="46990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발표</a:t>
            </a:r>
            <a:endParaRPr dirty="0"/>
          </a:p>
        </p:txBody>
      </p:sp>
      <p:sp>
        <p:nvSpPr>
          <p:cNvPr id="170" name="구성원"/>
          <p:cNvSpPr txBox="1">
            <a:spLocks noGrp="1"/>
          </p:cNvSpPr>
          <p:nvPr>
            <p:ph type="body" idx="24"/>
          </p:nvPr>
        </p:nvSpPr>
        <p:spPr>
          <a:xfrm>
            <a:off x="9971827" y="12560299"/>
            <a:ext cx="965593" cy="469901"/>
          </a:xfrm>
          <a:prstGeom prst="rect">
            <a:avLst/>
          </a:prstGeom>
        </p:spPr>
        <p:txBody>
          <a:bodyPr/>
          <a:lstStyle/>
          <a:p>
            <a:r>
              <a:t>구성원</a:t>
            </a:r>
          </a:p>
        </p:txBody>
      </p:sp>
      <p:sp>
        <p:nvSpPr>
          <p:cNvPr id="171" name="소프트웨어공학개론 9조"/>
          <p:cNvSpPr txBox="1">
            <a:spLocks noGrp="1"/>
          </p:cNvSpPr>
          <p:nvPr>
            <p:ph type="body" idx="25"/>
          </p:nvPr>
        </p:nvSpPr>
        <p:spPr>
          <a:xfrm>
            <a:off x="2153390" y="12505284"/>
            <a:ext cx="6697346" cy="872034"/>
          </a:xfrm>
          <a:prstGeom prst="rect">
            <a:avLst/>
          </a:prstGeom>
        </p:spPr>
        <p:txBody>
          <a:bodyPr/>
          <a:lstStyle>
            <a:lvl1pPr>
              <a:defRPr>
                <a:latin typeface="Apple SD 산돌고딕 Neo 세미볼드체"/>
                <a:ea typeface="Apple SD 산돌고딕 Neo 세미볼드체"/>
                <a:cs typeface="Apple SD 산돌고딕 Neo 세미볼드체"/>
                <a:sym typeface="Apple SD 산돌고딕 Neo 세미볼드체"/>
              </a:defRPr>
            </a:lvl1pPr>
          </a:lstStyle>
          <a:p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소프트웨어공학개론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9조</a:t>
            </a:r>
          </a:p>
        </p:txBody>
      </p:sp>
      <p:sp>
        <p:nvSpPr>
          <p:cNvPr id="172" name="Sol-studio"/>
          <p:cNvSpPr txBox="1">
            <a:spLocks noGrp="1"/>
          </p:cNvSpPr>
          <p:nvPr>
            <p:ph type="title"/>
          </p:nvPr>
        </p:nvSpPr>
        <p:spPr>
          <a:xfrm>
            <a:off x="2159000" y="10121900"/>
            <a:ext cx="19685000" cy="2301082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dirty="0"/>
              <a:t>Sol-studio</a:t>
            </a:r>
          </a:p>
        </p:txBody>
      </p:sp>
      <p:pic>
        <p:nvPicPr>
          <p:cNvPr id="173" name="image.png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558800"/>
            <a:ext cx="20807625" cy="863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e.png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27" y="5370081"/>
            <a:ext cx="4022137" cy="4445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75" name="image.png" descr="image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9247524" y="711624"/>
            <a:ext cx="4120476" cy="4445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76" name="image.png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52553" y="5372100"/>
            <a:ext cx="4120477" cy="444500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추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추가</a:t>
            </a:r>
            <a:endParaRPr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4" name="유저 입력 컨트롤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코드 분석</a:t>
            </a: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시각화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400894-CF42-42A7-81AE-E15AD1028B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" t="8589" r="2030" b="27593"/>
          <a:stretch/>
        </p:blipFill>
        <p:spPr>
          <a:xfrm>
            <a:off x="9380416" y="2070100"/>
            <a:ext cx="13206046" cy="54015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88F6041-8FE0-DB6D-D0D2-2D1CD2FF7B4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030"/>
          <a:stretch/>
        </p:blipFill>
        <p:spPr>
          <a:xfrm>
            <a:off x="9336510" y="7413888"/>
            <a:ext cx="13267537" cy="423201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UI/UX 및 시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UI/UX 및 </a:t>
            </a:r>
            <a:r>
              <a:rPr dirty="0" err="1"/>
              <a:t>시연</a:t>
            </a: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Future 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Future works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추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t>Future works</a:t>
            </a:r>
            <a:endParaRPr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04" name="유저 입력 컨트롤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로그인 기능 구현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전체 자료 관리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부하 테스트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ko-KR" altLang="en-US" dirty="0" err="1">
                <a:solidFill>
                  <a:schemeClr val="tx1">
                    <a:lumMod val="10000"/>
                  </a:schemeClr>
                </a:solidFill>
              </a:rPr>
              <a:t>도커</a:t>
            </a:r>
            <a:r>
              <a:rPr lang="ko-KR" altLang="en-US" dirty="0">
                <a:solidFill>
                  <a:schemeClr val="tx1">
                    <a:lumMod val="10000"/>
                  </a:schemeClr>
                </a:solidFill>
              </a:rPr>
              <a:t> 기반 실행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15422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팀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팀 </a:t>
            </a:r>
            <a:r>
              <a:rPr dirty="0" err="1"/>
              <a:t>소개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연민석…"/>
          <p:cNvSpPr txBox="1">
            <a:spLocks noGrp="1"/>
          </p:cNvSpPr>
          <p:nvPr>
            <p:ph type="body" sz="quarter" idx="1"/>
          </p:nvPr>
        </p:nvSpPr>
        <p:spPr>
          <a:xfrm>
            <a:off x="1454863" y="9724356"/>
            <a:ext cx="6803591" cy="2794184"/>
          </a:xfrm>
          <a:prstGeom prst="rect">
            <a:avLst/>
          </a:prstGeom>
        </p:spPr>
        <p:txBody>
          <a:bodyPr/>
          <a:lstStyle/>
          <a:p>
            <a:pPr marL="0" lvl="5" indent="0" algn="ctr">
              <a:buSzTx/>
              <a:buNone/>
              <a:defRPr>
                <a:solidFill>
                  <a:srgbClr val="000000"/>
                </a:solidFill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연민석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5" indent="0" algn="ctr">
              <a:buSzTx/>
              <a:buNone/>
              <a:defRPr>
                <a:solidFill>
                  <a:srgbClr val="000000"/>
                </a:solidFill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위성은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81" name="2560px-SQLite370.svg.png" descr="2560px-SQLite370.s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6267" y="6946883"/>
            <a:ext cx="4342149" cy="2057433"/>
          </a:xfrm>
          <a:prstGeom prst="rect">
            <a:avLst/>
          </a:prstGeom>
          <a:ln w="25400">
            <a:miter lim="400000"/>
          </a:ln>
          <a:effectLst/>
        </p:spPr>
      </p:pic>
      <p:sp>
        <p:nvSpPr>
          <p:cNvPr id="182" name="강민구…"/>
          <p:cNvSpPr txBox="1"/>
          <p:nvPr/>
        </p:nvSpPr>
        <p:spPr>
          <a:xfrm>
            <a:off x="8790205" y="9724356"/>
            <a:ext cx="6803591" cy="2794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lvl="5"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강민구</a:t>
            </a:r>
          </a:p>
          <a:p>
            <a:pPr lvl="5"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구자현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3" name="김수겸…"/>
          <p:cNvSpPr txBox="1"/>
          <p:nvPr/>
        </p:nvSpPr>
        <p:spPr>
          <a:xfrm>
            <a:off x="16125545" y="9724356"/>
            <a:ext cx="6803592" cy="2794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lvl="5"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김수겸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Apple SD 산돌고딕 Neo 일반체"/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이원규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84" name="R1280x0.png" descr="R1280x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668" y="2472008"/>
            <a:ext cx="3754835" cy="3754836"/>
          </a:xfrm>
          <a:prstGeom prst="rect">
            <a:avLst/>
          </a:prstGeom>
          <a:ln w="25400">
            <a:miter lim="400000"/>
          </a:ln>
          <a:effectLst/>
        </p:spPr>
      </p:pic>
      <p:pic>
        <p:nvPicPr>
          <p:cNvPr id="185" name="1280px-OpenAI_Logo.svg.png" descr="1280px-OpenAI_Logo.svg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63446" y="7400726"/>
            <a:ext cx="6057241" cy="1149930"/>
          </a:xfrm>
          <a:prstGeom prst="rect">
            <a:avLst/>
          </a:prstGeom>
          <a:ln w="25400">
            <a:miter lim="400000"/>
          </a:ln>
          <a:effectLst/>
        </p:spPr>
      </p:pic>
      <p:pic>
        <p:nvPicPr>
          <p:cNvPr id="186" name="ce8e235f-d012-4edf-b628-0c306c6080fd.png" descr="ce8e235f-d012-4edf-b628-0c306c6080fd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32275" y="2938380"/>
            <a:ext cx="5248767" cy="5248767"/>
          </a:xfrm>
          <a:prstGeom prst="rect">
            <a:avLst/>
          </a:prstGeom>
          <a:ln w="25400">
            <a:miter lim="400000"/>
          </a:ln>
          <a:effectLst/>
        </p:spPr>
      </p:pic>
      <p:pic>
        <p:nvPicPr>
          <p:cNvPr id="187" name="R1280x0.png" descr="R1280x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9924" y="2472008"/>
            <a:ext cx="3754835" cy="3754836"/>
          </a:xfrm>
          <a:prstGeom prst="rect">
            <a:avLst/>
          </a:prstGeom>
          <a:ln w="25400">
            <a:miter lim="400000"/>
          </a:ln>
          <a:effectLst/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프로젝트 관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</a:t>
            </a:r>
            <a:r>
              <a:rPr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관리</a:t>
            </a:r>
            <a:endParaRPr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90" name="image.png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192" y="1051339"/>
            <a:ext cx="9766300" cy="1116330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91" name="image.png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392" y="3972339"/>
            <a:ext cx="9880600" cy="845820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" name="연민석…">
            <a:extLst>
              <a:ext uri="{FF2B5EF4-FFF2-40B4-BE49-F238E27FC236}">
                <a16:creationId xmlns:a16="http://schemas.microsoft.com/office/drawing/2014/main" id="{74AF347C-3488-D404-05B0-F585D54AEA4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8790204" y="12589913"/>
            <a:ext cx="6803591" cy="7108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5" indent="0" algn="ctr">
              <a:buSzTx/>
              <a:buNone/>
              <a:defRPr>
                <a:solidFill>
                  <a:srgbClr val="000000"/>
                </a:solidFill>
              </a:defRPr>
            </a:pPr>
            <a:r>
              <a:rPr lang="en-US" sz="3600" b="1" dirty="0">
                <a:latin typeface="Arial" panose="020B0604020202020204" pitchFamily="34" charset="0"/>
                <a:ea typeface="나눔고딕 Light" panose="020D0904000000000000" pitchFamily="50" charset="-127"/>
                <a:cs typeface="Arial" panose="020B0604020202020204" pitchFamily="34" charset="0"/>
              </a:rPr>
              <a:t>&lt; Backlog Management &gt;</a:t>
            </a:r>
            <a:endParaRPr sz="3600" b="1" dirty="0">
              <a:latin typeface="Arial" panose="020B0604020202020204" pitchFamily="34" charset="0"/>
              <a:ea typeface="나눔고딕 Light" panose="020D0904000000000000" pitchFamily="50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프로젝트 관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</a:t>
            </a:r>
            <a:r>
              <a:rPr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관리</a:t>
            </a:r>
            <a:endParaRPr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2E84028-73E3-EDF6-DF01-DD40C53E1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454" y="3007423"/>
            <a:ext cx="10235946" cy="1014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9219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it_issue_Screenshot 2022-12-01 11_57_12.png" descr="git_issue_Screenshot 2022-12-01 11_57_12.png"/>
          <p:cNvPicPr>
            <a:picLocks noChangeAspect="1"/>
          </p:cNvPicPr>
          <p:nvPr/>
        </p:nvPicPr>
        <p:blipFill>
          <a:blip r:embed="rId2"/>
          <a:srcRect r="36181"/>
          <a:stretch>
            <a:fillRect/>
          </a:stretch>
        </p:blipFill>
        <p:spPr>
          <a:xfrm>
            <a:off x="11180654" y="1625401"/>
            <a:ext cx="12016650" cy="1046530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94" name="Branches · skkuse2022fall_41class_team9 2022-12-01 12_18_40.png" descr="Branches · skkuse2022fall_41class_team9 2022-12-01 12_18_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00" y="1748975"/>
            <a:ext cx="9314259" cy="1025615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" name="연민석…">
            <a:extLst>
              <a:ext uri="{FF2B5EF4-FFF2-40B4-BE49-F238E27FC236}">
                <a16:creationId xmlns:a16="http://schemas.microsoft.com/office/drawing/2014/main" id="{C1FCDD63-8F7A-95BC-78E7-0FDDEEBC35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2373733" y="12271860"/>
            <a:ext cx="6803591" cy="7108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5" indent="0" algn="ctr">
              <a:buSzTx/>
              <a:buNone/>
              <a:defRPr>
                <a:solidFill>
                  <a:srgbClr val="000000"/>
                </a:solidFill>
              </a:defRPr>
            </a:pPr>
            <a:r>
              <a:rPr lang="en-US" sz="3600" b="1" dirty="0">
                <a:latin typeface="Arial" panose="020B0604020202020204" pitchFamily="34" charset="0"/>
                <a:ea typeface="나눔고딕 Light" panose="020D0904000000000000" pitchFamily="50" charset="-127"/>
                <a:cs typeface="Arial" panose="020B0604020202020204" pitchFamily="34" charset="0"/>
              </a:rPr>
              <a:t>&lt; Version Management &gt;</a:t>
            </a:r>
            <a:endParaRPr sz="3600" b="1" dirty="0">
              <a:latin typeface="Arial" panose="020B0604020202020204" pitchFamily="34" charset="0"/>
              <a:ea typeface="나눔고딕 Light" panose="020D09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3" name="연민석…">
            <a:extLst>
              <a:ext uri="{FF2B5EF4-FFF2-40B4-BE49-F238E27FC236}">
                <a16:creationId xmlns:a16="http://schemas.microsoft.com/office/drawing/2014/main" id="{D6CA4EB2-0E79-753B-9317-F5FF003FEA3A}"/>
              </a:ext>
            </a:extLst>
          </p:cNvPr>
          <p:cNvSpPr txBox="1">
            <a:spLocks/>
          </p:cNvSpPr>
          <p:nvPr/>
        </p:nvSpPr>
        <p:spPr>
          <a:xfrm>
            <a:off x="13787183" y="12271859"/>
            <a:ext cx="6803591" cy="71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495300" marR="0" indent="-495300" algn="l" defTabSz="825500" rtl="0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4200" b="0" i="0" u="none" strike="noStrike" cap="none" spc="0" baseline="0">
                <a:solidFill>
                  <a:srgbClr val="737373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90600" marR="0" indent="-495300" algn="l" defTabSz="825500" rtl="0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4200" b="0" i="0" u="none" strike="noStrike" cap="none" spc="0" baseline="0">
                <a:solidFill>
                  <a:srgbClr val="737373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485900" marR="0" indent="-495300" algn="l" defTabSz="825500" rtl="0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4200" b="0" i="0" u="none" strike="noStrike" cap="none" spc="0" baseline="0">
                <a:solidFill>
                  <a:srgbClr val="737373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981200" marR="0" indent="-495300" algn="l" defTabSz="825500" rtl="0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4200" b="0" i="0" u="none" strike="noStrike" cap="none" spc="0" baseline="0">
                <a:solidFill>
                  <a:srgbClr val="737373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476500" marR="0" indent="-495300" algn="l" defTabSz="825500" rtl="0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4200" b="0" i="0" u="none" strike="noStrike" cap="none" spc="0" baseline="0">
                <a:solidFill>
                  <a:srgbClr val="737373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5000" b="0" i="0" u="none" strike="noStrike" cap="none" spc="0" baseline="0">
                <a:solidFill>
                  <a:srgbClr val="737373"/>
                </a:solidFill>
                <a:uFillTx/>
                <a:latin typeface="+mn-lt"/>
                <a:ea typeface="+mn-ea"/>
                <a:cs typeface="+mn-cs"/>
                <a:sym typeface="Apple SD 산돌고딕 Neo 일반체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5000" b="0" i="0" u="none" strike="noStrike" cap="none" spc="0" baseline="0">
                <a:solidFill>
                  <a:srgbClr val="737373"/>
                </a:solidFill>
                <a:uFillTx/>
                <a:latin typeface="+mn-lt"/>
                <a:ea typeface="+mn-ea"/>
                <a:cs typeface="+mn-cs"/>
                <a:sym typeface="Apple SD 산돌고딕 Neo 일반체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5000" b="0" i="0" u="none" strike="noStrike" cap="none" spc="0" baseline="0">
                <a:solidFill>
                  <a:srgbClr val="737373"/>
                </a:solidFill>
                <a:uFillTx/>
                <a:latin typeface="+mn-lt"/>
                <a:ea typeface="+mn-ea"/>
                <a:cs typeface="+mn-cs"/>
                <a:sym typeface="Apple SD 산돌고딕 Neo 일반체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Tx/>
              <a:buSzPct val="40000"/>
              <a:buFontTx/>
              <a:buBlip>
                <a:blip r:embed="rId4"/>
              </a:buBlip>
              <a:tabLst/>
              <a:defRPr sz="5000" b="0" i="0" u="none" strike="noStrike" cap="none" spc="0" baseline="0">
                <a:solidFill>
                  <a:srgbClr val="737373"/>
                </a:solidFill>
                <a:uFillTx/>
                <a:latin typeface="+mn-lt"/>
                <a:ea typeface="+mn-ea"/>
                <a:cs typeface="+mn-cs"/>
                <a:sym typeface="Apple SD 산돌고딕 Neo 일반체"/>
              </a:defRPr>
            </a:lvl9pPr>
          </a:lstStyle>
          <a:p>
            <a:pPr marL="0" lvl="5" indent="0" algn="ctr" hangingPunct="1">
              <a:buSzTx/>
              <a:buFontTx/>
              <a:buNone/>
              <a:defRPr>
                <a:solidFill>
                  <a:srgbClr val="000000"/>
                </a:solidFill>
              </a:defRPr>
            </a:pPr>
            <a:r>
              <a:rPr lang="en-US" sz="3600" b="1" dirty="0">
                <a:solidFill>
                  <a:srgbClr val="000000"/>
                </a:solidFill>
                <a:latin typeface="Arial" panose="020B0604020202020204" pitchFamily="34" charset="0"/>
                <a:ea typeface="나눔고딕 Light" panose="020D0904000000000000" pitchFamily="50" charset="-127"/>
                <a:cs typeface="Arial" panose="020B0604020202020204" pitchFamily="34" charset="0"/>
              </a:rPr>
              <a:t>&lt; Issue Management &gt;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기능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기능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추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ea typeface="나눔고딕" panose="020D0604000000000000" pitchFamily="50" charset="-127"/>
                <a:cs typeface="Arial" panose="020B0604020202020204" pitchFamily="34" charset="0"/>
              </a:rPr>
              <a:t>OpenSource</a:t>
            </a:r>
            <a:endParaRPr dirty="0"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04" name="유저 입력 컨트롤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buBlip>
                <a:blip r:embed="rId2"/>
              </a:buBlip>
            </a:pP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Docker</a:t>
            </a:r>
          </a:p>
          <a:p>
            <a:pPr>
              <a:buBlip>
                <a:blip r:embed="rId2"/>
              </a:buBlip>
            </a:pP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Apex chart</a:t>
            </a:r>
          </a:p>
          <a:p>
            <a:pPr>
              <a:buBlip>
                <a:blip r:embed="rId2"/>
              </a:buBlip>
            </a:pP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MUI</a:t>
            </a:r>
          </a:p>
          <a:p>
            <a:pPr>
              <a:buBlip>
                <a:blip r:embed="rId2"/>
              </a:buBlip>
            </a:pP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React icons</a:t>
            </a:r>
          </a:p>
          <a:p>
            <a:pPr>
              <a:buBlip>
                <a:blip r:embed="rId2"/>
              </a:buBlip>
            </a:pPr>
            <a:r>
              <a:rPr lang="en-US" altLang="ko-KR" dirty="0">
                <a:solidFill>
                  <a:schemeClr val="tx1">
                    <a:lumMod val="10000"/>
                  </a:schemeClr>
                </a:solidFill>
              </a:rPr>
              <a:t>Codex AI</a:t>
            </a:r>
          </a:p>
          <a:p>
            <a:pPr>
              <a:buBlip>
                <a:blip r:embed="rId2"/>
              </a:buBlip>
            </a:pPr>
            <a:r>
              <a:rPr lang="en-US" altLang="ko-KR" dirty="0" err="1">
                <a:solidFill>
                  <a:schemeClr val="tx1">
                    <a:lumMod val="10000"/>
                  </a:schemeClr>
                </a:solidFill>
              </a:rPr>
              <a:t>MultiMetric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en-US" altLang="ko-KR" dirty="0" err="1">
                <a:solidFill>
                  <a:schemeClr val="tx1">
                    <a:lumMod val="10000"/>
                  </a:schemeClr>
                </a:solidFill>
              </a:rPr>
              <a:t>CopyDetect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en-US" altLang="ko-KR" dirty="0" err="1">
                <a:solidFill>
                  <a:schemeClr val="tx1">
                    <a:lumMod val="10000"/>
                  </a:schemeClr>
                </a:solidFill>
              </a:rPr>
              <a:t>MemoryProfiler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lang="en-US" altLang="ko-KR" dirty="0" err="1">
                <a:solidFill>
                  <a:schemeClr val="tx1">
                    <a:lumMod val="10000"/>
                  </a:schemeClr>
                </a:solidFill>
              </a:rPr>
              <a:t>Pylama</a:t>
            </a: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79FAB1-79CA-1338-75B8-9BC5ACA42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441" y="996212"/>
            <a:ext cx="6081668" cy="5138774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6B8886D-7233-C610-DF28-89670BCD2E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887" y="6547228"/>
            <a:ext cx="7772400" cy="354904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464AA9A-DECE-CFF4-A445-F799658813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925" y="10920753"/>
            <a:ext cx="8740206" cy="149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538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기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기본</a:t>
            </a:r>
            <a:endParaRPr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9" name="문제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문제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테스트케이스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코드</a:t>
            </a:r>
            <a:r>
              <a:rPr dirty="0">
                <a:solidFill>
                  <a:schemeClr val="tx1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에디터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채점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제출</a:t>
            </a:r>
            <a:r>
              <a:rPr dirty="0">
                <a:solidFill>
                  <a:schemeClr val="tx1">
                    <a:lumMod val="10000"/>
                  </a:schemeClr>
                </a:solidFill>
              </a:rPr>
              <a:t> 및 </a:t>
            </a: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분석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  <a:p>
            <a:pPr>
              <a:buBlip>
                <a:blip r:embed="rId2"/>
              </a:buBlip>
            </a:pP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자료</a:t>
            </a:r>
            <a:r>
              <a:rPr dirty="0">
                <a:solidFill>
                  <a:schemeClr val="tx1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tx1">
                    <a:lumMod val="10000"/>
                  </a:schemeClr>
                </a:solidFill>
              </a:rPr>
              <a:t>추천</a:t>
            </a:r>
            <a:endParaRPr dirty="0">
              <a:solidFill>
                <a:schemeClr val="tx1">
                  <a:lumMod val="10000"/>
                </a:schemeClr>
              </a:solidFill>
            </a:endParaRPr>
          </a:p>
        </p:txBody>
      </p:sp>
      <p:pic>
        <p:nvPicPr>
          <p:cNvPr id="200" name="image.png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0" y="1803400"/>
            <a:ext cx="17246600" cy="1010874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E08704"/>
      </a:dk1>
      <a:lt1>
        <a:srgbClr val="DCDEE0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일반체"/>
        <a:ea typeface="Apple SD 산돌고딕 Neo 일반체"/>
        <a:cs typeface="Apple SD 산돌고딕 Neo 일반체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DCDEE0"/>
            </a:solidFill>
            <a:effectLst/>
            <a:uFillTx/>
            <a:latin typeface="+mj-lt"/>
            <a:ea typeface="+mj-ea"/>
            <a:cs typeface="+mj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일반체"/>
        <a:ea typeface="Apple SD 산돌고딕 Neo 일반체"/>
        <a:cs typeface="Apple SD 산돌고딕 Neo 일반체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DCDEE0"/>
            </a:solidFill>
            <a:effectLst/>
            <a:uFillTx/>
            <a:latin typeface="+mj-lt"/>
            <a:ea typeface="+mj-ea"/>
            <a:cs typeface="+mj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86</Words>
  <Application>Microsoft Macintosh PowerPoint</Application>
  <PresentationFormat>사용자 지정</PresentationFormat>
  <Paragraphs>45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나눔고딕</vt:lpstr>
      <vt:lpstr>Arial</vt:lpstr>
      <vt:lpstr>나눔고딕 Light</vt:lpstr>
      <vt:lpstr>나눔고딕 ExtraBold</vt:lpstr>
      <vt:lpstr>Blueprint</vt:lpstr>
      <vt:lpstr>Sol-studio</vt:lpstr>
      <vt:lpstr>팀 소개</vt:lpstr>
      <vt:lpstr>PowerPoint 프레젠테이션</vt:lpstr>
      <vt:lpstr>프로젝트 관리</vt:lpstr>
      <vt:lpstr>프로젝트 관리</vt:lpstr>
      <vt:lpstr>PowerPoint 프레젠테이션</vt:lpstr>
      <vt:lpstr>기능</vt:lpstr>
      <vt:lpstr>OpenSource</vt:lpstr>
      <vt:lpstr>기본</vt:lpstr>
      <vt:lpstr>추가</vt:lpstr>
      <vt:lpstr>UI/UX 및 시연</vt:lpstr>
      <vt:lpstr>Future works</vt:lpstr>
      <vt:lpstr>Future 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Sol-studio</dc:title>
  <dc:creator>강민구</dc:creator>
  <cp:lastModifiedBy>연민석</cp:lastModifiedBy>
  <cp:revision>9</cp:revision>
  <dcterms:modified xsi:type="dcterms:W3CDTF">2022-12-02T12:35:46Z</dcterms:modified>
</cp:coreProperties>
</file>